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7" r:id="rId3"/>
    <p:sldId id="277" r:id="rId4"/>
    <p:sldId id="259" r:id="rId5"/>
    <p:sldId id="276" r:id="rId6"/>
    <p:sldId id="278" r:id="rId7"/>
    <p:sldId id="279" r:id="rId8"/>
    <p:sldId id="288" r:id="rId9"/>
    <p:sldId id="280" r:id="rId10"/>
    <p:sldId id="281" r:id="rId11"/>
    <p:sldId id="282" r:id="rId12"/>
    <p:sldId id="283" r:id="rId13"/>
    <p:sldId id="284" r:id="rId14"/>
    <p:sldId id="285" r:id="rId15"/>
    <p:sldId id="286" r:id="rId16"/>
    <p:sldId id="289" r:id="rId17"/>
    <p:sldId id="262" r:id="rId18"/>
    <p:sldId id="263" r:id="rId19"/>
    <p:sldId id="26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B623"/>
    <a:srgbClr val="942487"/>
    <a:srgbClr val="E18F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76" y="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1BB24-5D4D-45A1-8DBF-561EAD1FCA6D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E3151-0B43-4533-B7D6-2A4848777E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352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1BB24-5D4D-45A1-8DBF-561EAD1FCA6D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E3151-0B43-4533-B7D6-2A4848777E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641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1BB24-5D4D-45A1-8DBF-561EAD1FCA6D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E3151-0B43-4533-B7D6-2A4848777E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721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1BB24-5D4D-45A1-8DBF-561EAD1FCA6D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E3151-0B43-4533-B7D6-2A4848777E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657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1BB24-5D4D-45A1-8DBF-561EAD1FCA6D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E3151-0B43-4533-B7D6-2A4848777E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931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1BB24-5D4D-45A1-8DBF-561EAD1FCA6D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E3151-0B43-4533-B7D6-2A4848777E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556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1BB24-5D4D-45A1-8DBF-561EAD1FCA6D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E3151-0B43-4533-B7D6-2A4848777E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123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1BB24-5D4D-45A1-8DBF-561EAD1FCA6D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E3151-0B43-4533-B7D6-2A4848777E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380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1BB24-5D4D-45A1-8DBF-561EAD1FCA6D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E3151-0B43-4533-B7D6-2A4848777E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119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1BB24-5D4D-45A1-8DBF-561EAD1FCA6D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E3151-0B43-4533-B7D6-2A4848777E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369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1BB24-5D4D-45A1-8DBF-561EAD1FCA6D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E3151-0B43-4533-B7D6-2A4848777E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015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A1BB24-5D4D-45A1-8DBF-561EAD1FCA6D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AE3151-0B43-4533-B7D6-2A4848777E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982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7" Type="http://schemas.openxmlformats.org/officeDocument/2006/relationships/image" Target="../media/image22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gif"/><Relationship Id="rId5" Type="http://schemas.openxmlformats.org/officeDocument/2006/relationships/image" Target="../media/image20.gif"/><Relationship Id="rId4" Type="http://schemas.openxmlformats.org/officeDocument/2006/relationships/image" Target="../media/image19.gi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Picture 3" descr="cartoon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8218" y="381000"/>
            <a:ext cx="1697182" cy="1602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!danc_cl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805350"/>
            <a:ext cx="1828800" cy="182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285688" y="1676400"/>
            <a:ext cx="8858312" cy="372409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endParaRPr lang="en-US" sz="3200" b="1" kern="1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/>
              <a:cs typeface="Times New Roman"/>
            </a:endParaRPr>
          </a:p>
          <a:p>
            <a:pPr algn="ctr">
              <a:defRPr/>
            </a:pPr>
            <a:r>
              <a:rPr lang="en-US" sz="3200" b="1" kern="1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HOẠT ĐỘNG PHÁT TRIỂN </a:t>
            </a:r>
            <a:r>
              <a:rPr lang="en-US" sz="3200" b="1" kern="1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NHẬN </a:t>
            </a:r>
            <a:r>
              <a:rPr lang="en-US" sz="3200" b="1" kern="1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THỨC</a:t>
            </a:r>
          </a:p>
          <a:p>
            <a:pPr algn="ctr">
              <a:defRPr/>
            </a:pPr>
            <a:endParaRPr lang="en-US" sz="3200" b="1" kern="1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/>
              <a:cs typeface="Times New Roman"/>
            </a:endParaRPr>
          </a:p>
          <a:p>
            <a:pPr algn="ctr">
              <a:defRPr/>
            </a:pPr>
            <a:r>
              <a:rPr lang="en-US" sz="2800" b="1" kern="1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HOẠT ĐỘNG </a:t>
            </a:r>
            <a:r>
              <a:rPr lang="en-US" sz="2800" b="1" kern="1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KHÁM PHÁ </a:t>
            </a:r>
            <a:endParaRPr lang="en-US" sz="2800" b="1" kern="10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/>
              <a:cs typeface="Times New Roman"/>
            </a:endParaRPr>
          </a:p>
          <a:p>
            <a:pPr algn="ctr">
              <a:defRPr/>
            </a:pPr>
            <a:r>
              <a:rPr lang="en-US" sz="2800" b="1" kern="10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Đề</a:t>
            </a:r>
            <a:r>
              <a:rPr lang="en-US" sz="2800" b="1" kern="1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r>
              <a:rPr lang="en-US" sz="2800" b="1" kern="10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tài</a:t>
            </a:r>
            <a:r>
              <a:rPr lang="en-US" sz="2800" b="1" kern="1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: </a:t>
            </a:r>
            <a:r>
              <a:rPr lang="en-US" sz="2800" b="1" kern="10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Sự</a:t>
            </a:r>
            <a:r>
              <a:rPr lang="en-US" sz="2800" b="1" kern="1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r>
              <a:rPr lang="en-US" sz="2800" b="1" kern="10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đổi</a:t>
            </a:r>
            <a:r>
              <a:rPr lang="en-US" sz="2800" b="1" kern="1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r>
              <a:rPr lang="en-US" sz="2800" b="1" kern="10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màu</a:t>
            </a:r>
            <a:r>
              <a:rPr lang="en-US" sz="2800" b="1" kern="1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r>
              <a:rPr lang="en-US" sz="2800" b="1" kern="10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của</a:t>
            </a:r>
            <a:r>
              <a:rPr lang="en-US" sz="2800" b="1" kern="1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r>
              <a:rPr lang="en-US" sz="2800" b="1" kern="10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bắp</a:t>
            </a:r>
            <a:r>
              <a:rPr lang="en-US" sz="2800" b="1" kern="1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r>
              <a:rPr lang="en-US" sz="2800" b="1" kern="10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cải</a:t>
            </a:r>
            <a:r>
              <a:rPr lang="en-US" sz="2800" b="1" kern="1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r>
              <a:rPr lang="en-US" sz="2800" b="1" kern="10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tím</a:t>
            </a:r>
            <a:endParaRPr lang="en-US" sz="2800" b="1" kern="1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/>
              <a:cs typeface="Times New Roman"/>
            </a:endParaRPr>
          </a:p>
          <a:p>
            <a:pPr>
              <a:defRPr/>
            </a:pPr>
            <a:r>
              <a:rPr lang="en-US" sz="2800" b="1" kern="1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                    </a:t>
            </a:r>
            <a:r>
              <a:rPr lang="vi-VN" sz="2800" b="1" kern="1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Lứa </a:t>
            </a:r>
            <a:r>
              <a:rPr lang="vi-VN" sz="2800" b="1" kern="1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tuổi: </a:t>
            </a:r>
            <a:r>
              <a:rPr lang="en-US" sz="2800" b="1" kern="10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Mẫu</a:t>
            </a:r>
            <a:r>
              <a:rPr lang="en-US" sz="2800" b="1" kern="1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r>
              <a:rPr lang="en-US" sz="2800" b="1" kern="10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giáo</a:t>
            </a:r>
            <a:r>
              <a:rPr lang="en-US" sz="2800" b="1" kern="1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r>
              <a:rPr lang="en-US" sz="2800" b="1" kern="10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nhỡ</a:t>
            </a:r>
            <a:r>
              <a:rPr lang="en-US" sz="2800" b="1" kern="1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.</a:t>
            </a:r>
          </a:p>
          <a:p>
            <a:pPr>
              <a:defRPr/>
            </a:pPr>
            <a:r>
              <a:rPr lang="en-US" sz="2800" b="1" kern="1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          </a:t>
            </a:r>
            <a:endParaRPr lang="vi-VN" sz="2800" b="1" kern="1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/>
              <a:cs typeface="Times New Roman"/>
            </a:endParaRPr>
          </a:p>
          <a:p>
            <a:pPr>
              <a:defRPr/>
            </a:pPr>
            <a:r>
              <a:rPr lang="en-US" sz="2800" b="1" kern="1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         </a:t>
            </a:r>
          </a:p>
        </p:txBody>
      </p:sp>
      <p:sp>
        <p:nvSpPr>
          <p:cNvPr id="6" name="WordArt 3"/>
          <p:cNvSpPr>
            <a:spLocks noChangeArrowheads="1" noChangeShapeType="1" noTextEdit="1"/>
          </p:cNvSpPr>
          <p:nvPr/>
        </p:nvSpPr>
        <p:spPr bwMode="auto">
          <a:xfrm>
            <a:off x="2057400" y="983672"/>
            <a:ext cx="3886200" cy="54032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t-IT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Trường Mầm Non Lệ Chi</a:t>
            </a:r>
            <a:endParaRPr lang="en-US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93044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55"/>
            <a:ext cx="9144000" cy="6858000"/>
          </a:xfrm>
          <a:prstGeom prst="rect">
            <a:avLst/>
          </a:prstGeom>
        </p:spPr>
      </p:pic>
      <p:sp>
        <p:nvSpPr>
          <p:cNvPr id="3" name="Flowchart: Manual Operation 2"/>
          <p:cNvSpPr/>
          <p:nvPr/>
        </p:nvSpPr>
        <p:spPr>
          <a:xfrm>
            <a:off x="3534201" y="3599146"/>
            <a:ext cx="2075597" cy="3070746"/>
          </a:xfrm>
          <a:prstGeom prst="flowChartManualOperation">
            <a:avLst/>
          </a:prstGeom>
          <a:solidFill>
            <a:schemeClr val="accent4">
              <a:lumMod val="75000"/>
            </a:schemeClr>
          </a:solidFill>
          <a:ln w="571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ardrop 4"/>
          <p:cNvSpPr/>
          <p:nvPr/>
        </p:nvSpPr>
        <p:spPr>
          <a:xfrm rot="19058887">
            <a:off x="4343614" y="1923001"/>
            <a:ext cx="456772" cy="457200"/>
          </a:xfrm>
          <a:prstGeom prst="teardrop">
            <a:avLst/>
          </a:prstGeom>
          <a:noFill/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Manual Operation 6"/>
          <p:cNvSpPr/>
          <p:nvPr/>
        </p:nvSpPr>
        <p:spPr>
          <a:xfrm>
            <a:off x="3534201" y="3581400"/>
            <a:ext cx="2075597" cy="3088492"/>
          </a:xfrm>
          <a:prstGeom prst="flowChartManualOperation">
            <a:avLst/>
          </a:prstGeom>
          <a:solidFill>
            <a:schemeClr val="accent4">
              <a:lumMod val="75000"/>
            </a:schemeClr>
          </a:solidFill>
          <a:ln w="571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rapezoid 8"/>
          <p:cNvSpPr/>
          <p:nvPr/>
        </p:nvSpPr>
        <p:spPr>
          <a:xfrm rot="15870394">
            <a:off x="2044050" y="-329699"/>
            <a:ext cx="1961949" cy="2919537"/>
          </a:xfrm>
          <a:prstGeom prst="trapezoid">
            <a:avLst/>
          </a:prstGeom>
          <a:noFill/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41086" y="990600"/>
            <a:ext cx="1371600" cy="56988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Nước</a:t>
            </a: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0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lọc</a:t>
            </a:r>
            <a:endParaRPr lang="en-US" sz="2000" b="1" dirty="0">
              <a:solidFill>
                <a:schemeClr val="accent3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340927" y="6100007"/>
            <a:ext cx="2667466" cy="56988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Nước</a:t>
            </a: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0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bắp</a:t>
            </a: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0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cải</a:t>
            </a: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0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tím</a:t>
            </a:r>
            <a:endParaRPr lang="en-US" sz="2000" b="1" dirty="0">
              <a:solidFill>
                <a:schemeClr val="accent3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17" name="Cloud Callout 16"/>
          <p:cNvSpPr/>
          <p:nvPr/>
        </p:nvSpPr>
        <p:spPr>
          <a:xfrm rot="506077">
            <a:off x="6023951" y="310379"/>
            <a:ext cx="3087700" cy="2448207"/>
          </a:xfrm>
          <a:prstGeom prst="cloudCallou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i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Cho </a:t>
            </a:r>
            <a:r>
              <a:rPr lang="en-US" sz="2400" b="1" i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nước</a:t>
            </a:r>
            <a:r>
              <a:rPr lang="en-US" sz="2400" b="1" i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i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lọc</a:t>
            </a:r>
            <a:r>
              <a:rPr lang="en-US" sz="2400" b="1" i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i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vào</a:t>
            </a:r>
            <a:r>
              <a:rPr lang="en-US" sz="2400" b="1" i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i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nước</a:t>
            </a:r>
            <a:r>
              <a:rPr lang="en-US" sz="2400" b="1" i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i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bắp</a:t>
            </a:r>
            <a:r>
              <a:rPr lang="en-US" sz="2400" b="1" i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i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cải</a:t>
            </a:r>
            <a:r>
              <a:rPr lang="en-US" sz="2400" b="1" i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i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tím</a:t>
            </a:r>
            <a:endParaRPr lang="en-US" sz="2400" b="1" i="1" dirty="0">
              <a:solidFill>
                <a:schemeClr val="accent3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826886" y="5125646"/>
            <a:ext cx="2707315" cy="142755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dirty="0" err="1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Không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đổi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màu</a:t>
            </a:r>
            <a:endParaRPr lang="en-US" sz="2400" b="1" dirty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889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1000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75671E-6 L -0.00208 0.6179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3089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2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17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ardrop 4"/>
          <p:cNvSpPr/>
          <p:nvPr/>
        </p:nvSpPr>
        <p:spPr>
          <a:xfrm rot="19058887">
            <a:off x="4515917" y="1854957"/>
            <a:ext cx="456772" cy="457200"/>
          </a:xfrm>
          <a:prstGeom prst="teardrop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72" t="2849" r="23718" b="5983"/>
          <a:stretch/>
        </p:blipFill>
        <p:spPr bwMode="auto">
          <a:xfrm>
            <a:off x="4036973" y="130571"/>
            <a:ext cx="1744662" cy="1630186"/>
          </a:xfrm>
          <a:prstGeom prst="ellipse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0" name="Flowchart: Manual Operation 19"/>
          <p:cNvSpPr/>
          <p:nvPr/>
        </p:nvSpPr>
        <p:spPr>
          <a:xfrm>
            <a:off x="3567985" y="3463636"/>
            <a:ext cx="2352635" cy="3253854"/>
          </a:xfrm>
          <a:prstGeom prst="flowChartManualOperation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lowchart: Manual Operation 20"/>
          <p:cNvSpPr/>
          <p:nvPr/>
        </p:nvSpPr>
        <p:spPr>
          <a:xfrm>
            <a:off x="3561058" y="3442854"/>
            <a:ext cx="2359562" cy="3253854"/>
          </a:xfrm>
          <a:prstGeom prst="flowChartManualOperation">
            <a:avLst/>
          </a:prstGeom>
          <a:solidFill>
            <a:srgbClr val="E18FD5"/>
          </a:solidFill>
          <a:ln w="57150">
            <a:solidFill>
              <a:srgbClr val="9424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2514600" y="533401"/>
            <a:ext cx="1371600" cy="41226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Chanh</a:t>
            </a:r>
            <a:endParaRPr lang="en-US" sz="2000" b="1" dirty="0">
              <a:solidFill>
                <a:schemeClr val="accent3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638800" y="6234545"/>
            <a:ext cx="2667466" cy="4214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Nước</a:t>
            </a: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0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bắp</a:t>
            </a: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0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cải</a:t>
            </a: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0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tím</a:t>
            </a:r>
            <a:endParaRPr lang="en-US" sz="2000" b="1" dirty="0">
              <a:solidFill>
                <a:schemeClr val="accent3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25" name="Cloud Callout 24"/>
          <p:cNvSpPr/>
          <p:nvPr/>
        </p:nvSpPr>
        <p:spPr>
          <a:xfrm rot="506077">
            <a:off x="6023951" y="310379"/>
            <a:ext cx="3087700" cy="2448207"/>
          </a:xfrm>
          <a:prstGeom prst="cloudCallou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i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Cho </a:t>
            </a:r>
            <a:r>
              <a:rPr lang="en-US" sz="2400" b="1" i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chanh</a:t>
            </a:r>
            <a:r>
              <a:rPr lang="en-US" sz="2400" b="1" i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i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vào</a:t>
            </a:r>
            <a:r>
              <a:rPr lang="en-US" sz="2400" b="1" i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i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nước</a:t>
            </a:r>
            <a:r>
              <a:rPr lang="en-US" sz="2400" b="1" i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i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bắp</a:t>
            </a:r>
            <a:r>
              <a:rPr lang="en-US" sz="2400" b="1" i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i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cải</a:t>
            </a:r>
            <a:r>
              <a:rPr lang="en-US" sz="2400" b="1" i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i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tím</a:t>
            </a:r>
            <a:endParaRPr lang="en-US" sz="2400" b="1" i="1" dirty="0">
              <a:solidFill>
                <a:schemeClr val="accent3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826886" y="4953000"/>
            <a:ext cx="2707315" cy="16002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dirty="0" err="1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Chuyển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thành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màu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hồng</a:t>
            </a:r>
            <a:endParaRPr lang="en-US" sz="2400" b="1" dirty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889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1000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75671E-6 L -0.00208 0.6179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3089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1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1" grpId="0" animBg="1"/>
      <p:bldP spid="25" grpId="0" animBg="1"/>
      <p:bldP spid="2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40"/>
            <a:ext cx="9144000" cy="6858000"/>
          </a:xfrm>
          <a:prstGeom prst="rect">
            <a:avLst/>
          </a:prstGeom>
        </p:spPr>
      </p:pic>
      <p:sp>
        <p:nvSpPr>
          <p:cNvPr id="4" name="Teardrop 3"/>
          <p:cNvSpPr/>
          <p:nvPr/>
        </p:nvSpPr>
        <p:spPr>
          <a:xfrm rot="19058887">
            <a:off x="4984903" y="2030104"/>
            <a:ext cx="456772" cy="457200"/>
          </a:xfrm>
          <a:prstGeom prst="teardrop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Manual Operation 6"/>
          <p:cNvSpPr/>
          <p:nvPr/>
        </p:nvSpPr>
        <p:spPr>
          <a:xfrm>
            <a:off x="4036973" y="3604146"/>
            <a:ext cx="2352635" cy="3253854"/>
          </a:xfrm>
          <a:prstGeom prst="flowChartManualOperation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50" t="5000" r="20250" b="3999"/>
          <a:stretch>
            <a:fillRect/>
          </a:stretch>
        </p:blipFill>
        <p:spPr bwMode="auto">
          <a:xfrm>
            <a:off x="4419600" y="265313"/>
            <a:ext cx="1371600" cy="1670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lowchart: Manual Operation 9"/>
          <p:cNvSpPr/>
          <p:nvPr/>
        </p:nvSpPr>
        <p:spPr>
          <a:xfrm>
            <a:off x="4021210" y="3604146"/>
            <a:ext cx="2368398" cy="3288490"/>
          </a:xfrm>
          <a:prstGeom prst="flowChartManualOperation">
            <a:avLst/>
          </a:prstGeom>
          <a:solidFill>
            <a:schemeClr val="accent1">
              <a:lumMod val="60000"/>
              <a:lumOff val="40000"/>
            </a:schemeClr>
          </a:solidFill>
          <a:ln w="571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514600" y="533401"/>
            <a:ext cx="1371600" cy="41226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Bội</a:t>
            </a: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0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giặt</a:t>
            </a:r>
            <a:endParaRPr lang="en-US" sz="2000" b="1" dirty="0">
              <a:solidFill>
                <a:schemeClr val="accent3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389608" y="6342454"/>
            <a:ext cx="2667466" cy="4214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Nước</a:t>
            </a: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0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bắp</a:t>
            </a: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0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cải</a:t>
            </a: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0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tím</a:t>
            </a:r>
            <a:endParaRPr lang="en-US" sz="2000" b="1" dirty="0">
              <a:solidFill>
                <a:schemeClr val="accent3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13" name="Cloud Callout 12"/>
          <p:cNvSpPr/>
          <p:nvPr/>
        </p:nvSpPr>
        <p:spPr>
          <a:xfrm rot="506077">
            <a:off x="6023951" y="310379"/>
            <a:ext cx="3087700" cy="2448207"/>
          </a:xfrm>
          <a:prstGeom prst="cloudCallou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i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Cho </a:t>
            </a:r>
            <a:r>
              <a:rPr lang="en-US" sz="2400" b="1" i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bột</a:t>
            </a:r>
            <a:r>
              <a:rPr lang="en-US" sz="2400" b="1" i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i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giặt</a:t>
            </a:r>
            <a:r>
              <a:rPr lang="en-US" sz="2400" b="1" i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i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vào</a:t>
            </a:r>
            <a:r>
              <a:rPr lang="en-US" sz="2400" b="1" i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i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nước</a:t>
            </a:r>
            <a:r>
              <a:rPr lang="en-US" sz="2400" b="1" i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i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bắp</a:t>
            </a:r>
            <a:r>
              <a:rPr lang="en-US" sz="2400" b="1" i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i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cải</a:t>
            </a:r>
            <a:r>
              <a:rPr lang="en-US" sz="2400" b="1" i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i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tím</a:t>
            </a:r>
            <a:endParaRPr lang="en-US" sz="2400" b="1" i="1" dirty="0">
              <a:solidFill>
                <a:schemeClr val="accent3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826886" y="4953000"/>
            <a:ext cx="2707315" cy="16002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dirty="0" err="1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Chuyển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thành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màu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xanh</a:t>
            </a:r>
            <a:endParaRPr lang="en-US" sz="2400" b="1" dirty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889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1000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75671E-6 L -0.00208 0.6179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3089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10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3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4057076"/>
              </p:ext>
            </p:extLst>
          </p:nvPr>
        </p:nvGraphicFramePr>
        <p:xfrm>
          <a:off x="1" y="0"/>
          <a:ext cx="9143998" cy="6858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43020"/>
                <a:gridCol w="2343020"/>
                <a:gridCol w="2177142"/>
                <a:gridCol w="2280816"/>
              </a:tblGrid>
              <a:tr h="3818958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Nước</a:t>
                      </a:r>
                      <a:endParaRPr lang="en-US" sz="28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Chanh</a:t>
                      </a:r>
                      <a:endParaRPr lang="en-US" sz="28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 </a:t>
                      </a:r>
                      <a:r>
                        <a:rPr lang="en-US" sz="2400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Xà</a:t>
                      </a:r>
                      <a:r>
                        <a:rPr lang="en-US" sz="24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bông</a:t>
                      </a:r>
                      <a:endParaRPr lang="en-US" sz="24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03904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Nước</a:t>
                      </a:r>
                      <a:r>
                        <a:rPr lang="en-US" sz="20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bắp</a:t>
                      </a:r>
                      <a:r>
                        <a:rPr lang="en-US" sz="20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cải</a:t>
                      </a:r>
                      <a:r>
                        <a:rPr lang="en-US" sz="20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tím</a:t>
                      </a:r>
                      <a:endParaRPr lang="en-US" sz="20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60" t="15056" r="21442" b="6668"/>
          <a:stretch>
            <a:fillRect/>
          </a:stretch>
        </p:blipFill>
        <p:spPr bwMode="auto">
          <a:xfrm>
            <a:off x="2895600" y="1646414"/>
            <a:ext cx="1382351" cy="1742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50" t="5000" r="20250" b="3999"/>
          <a:stretch>
            <a:fillRect/>
          </a:stretch>
        </p:blipFill>
        <p:spPr bwMode="auto">
          <a:xfrm>
            <a:off x="7391400" y="1606011"/>
            <a:ext cx="1371600" cy="1670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72" t="2849" r="23718" b="5983"/>
          <a:stretch/>
        </p:blipFill>
        <p:spPr bwMode="auto">
          <a:xfrm>
            <a:off x="4881563" y="1646414"/>
            <a:ext cx="1744662" cy="1630186"/>
          </a:xfrm>
          <a:prstGeom prst="ellipse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39" r="24403"/>
          <a:stretch/>
        </p:blipFill>
        <p:spPr bwMode="auto">
          <a:xfrm>
            <a:off x="533400" y="4876800"/>
            <a:ext cx="1219200" cy="1752600"/>
          </a:xfrm>
          <a:prstGeom prst="ellipse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0" y="0"/>
            <a:ext cx="2286000" cy="381000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rapezoid 9"/>
          <p:cNvSpPr/>
          <p:nvPr/>
        </p:nvSpPr>
        <p:spPr>
          <a:xfrm rot="10800000">
            <a:off x="2977175" y="4876800"/>
            <a:ext cx="1300776" cy="1600200"/>
          </a:xfrm>
          <a:prstGeom prst="trapezoid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rapezoid 10"/>
          <p:cNvSpPr/>
          <p:nvPr/>
        </p:nvSpPr>
        <p:spPr>
          <a:xfrm rot="10800000">
            <a:off x="5103506" y="4876801"/>
            <a:ext cx="1300776" cy="1600200"/>
          </a:xfrm>
          <a:prstGeom prst="trapezoid">
            <a:avLst/>
          </a:prstGeom>
          <a:solidFill>
            <a:srgbClr val="E18FD5"/>
          </a:solidFill>
          <a:ln>
            <a:solidFill>
              <a:srgbClr val="9424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rapezoid 11"/>
          <p:cNvSpPr/>
          <p:nvPr/>
        </p:nvSpPr>
        <p:spPr>
          <a:xfrm rot="10800000">
            <a:off x="7391400" y="4845627"/>
            <a:ext cx="1300776" cy="1600200"/>
          </a:xfrm>
          <a:prstGeom prst="trapezoid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889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2000" y="685800"/>
            <a:ext cx="7239000" cy="634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Giải</a:t>
            </a:r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thích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thí</a:t>
            </a:r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nghiệm</a:t>
            </a:r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:</a:t>
            </a:r>
          </a:p>
          <a:p>
            <a:endParaRPr lang="en-US" sz="2800" b="1" i="1" dirty="0" smtClean="0">
              <a:solidFill>
                <a:schemeClr val="bg2">
                  <a:lumMod val="10000"/>
                </a:schemeClr>
              </a:solidFill>
              <a:latin typeface="Cambria" pitchFamily="18" charset="0"/>
            </a:endParaRP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2800" b="1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Nước</a:t>
            </a:r>
            <a:r>
              <a:rPr lang="en-US" sz="2800" b="1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cho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vào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bắp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cải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tím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không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bị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đổi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màu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là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do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nước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có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tính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chất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i="1" u="sng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trong</a:t>
            </a:r>
            <a:r>
              <a:rPr lang="en-US" sz="2800" b="1" i="1" u="sng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i="1" u="sng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suốt</a:t>
            </a:r>
            <a:r>
              <a:rPr lang="en-US" sz="2800" b="1" i="1" u="sng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, </a:t>
            </a:r>
            <a:r>
              <a:rPr lang="en-US" sz="2800" b="1" i="1" u="sng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không</a:t>
            </a:r>
            <a:r>
              <a:rPr lang="en-US" sz="2800" b="1" i="1" u="sng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i="1" u="sng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màu</a:t>
            </a:r>
            <a:r>
              <a:rPr lang="en-US" sz="2800" b="1" i="1" u="sng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.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2800" b="1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Chanh</a:t>
            </a:r>
            <a:r>
              <a:rPr lang="en-US" sz="2800" b="1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chứa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axit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nên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làm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cho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nước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bắp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cải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tím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chuyển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thành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nước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i="1" u="sng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màu</a:t>
            </a:r>
            <a:r>
              <a:rPr lang="en-US" sz="2800" b="1" i="1" u="sng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i="1" u="sng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hồng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.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2800" b="1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Xà</a:t>
            </a:r>
            <a:r>
              <a:rPr lang="en-US" sz="2800" b="1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phòng</a:t>
            </a:r>
            <a:r>
              <a:rPr lang="en-US" sz="2800" b="1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chứa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bazơ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nên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làm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cho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nước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bắp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cải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tím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chuyển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thành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nước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i="1" u="sng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màu</a:t>
            </a:r>
            <a:r>
              <a:rPr lang="en-US" sz="2800" b="1" i="1" u="sng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i="1" u="sng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xanh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.</a:t>
            </a:r>
            <a:endParaRPr lang="en-US" sz="2800" b="1" i="1" dirty="0" smtClean="0">
              <a:solidFill>
                <a:schemeClr val="bg2">
                  <a:lumMod val="10000"/>
                </a:schemeClr>
              </a:solidFill>
              <a:latin typeface="Cambria" pitchFamily="18" charset="0"/>
            </a:endParaRPr>
          </a:p>
          <a:p>
            <a:pPr marL="457200" indent="-457200">
              <a:buFontTx/>
              <a:buChar char="-"/>
            </a:pPr>
            <a:endParaRPr lang="en-US" sz="2800" b="1" i="1" dirty="0" smtClean="0">
              <a:solidFill>
                <a:schemeClr val="bg2">
                  <a:lumMod val="10000"/>
                </a:schemeClr>
              </a:solidFill>
              <a:latin typeface="Cambria" pitchFamily="18" charset="0"/>
            </a:endParaRPr>
          </a:p>
          <a:p>
            <a:endParaRPr lang="en-US" sz="2800" b="1" dirty="0">
              <a:solidFill>
                <a:schemeClr val="bg2">
                  <a:lumMod val="10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889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905000" y="2133600"/>
            <a:ext cx="5638800" cy="1676400"/>
          </a:xfrm>
          <a:prstGeom prst="rect">
            <a:avLst/>
          </a:prstGeom>
          <a:noFill/>
          <a:ln w="38100"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BÉ LÀM THÍ NGHIỆM</a:t>
            </a:r>
            <a:endParaRPr lang="en-US" sz="4000" b="1" dirty="0">
              <a:solidFill>
                <a:schemeClr val="bg2">
                  <a:lumMod val="10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889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891145" y="685800"/>
            <a:ext cx="5638800" cy="1676400"/>
          </a:xfrm>
          <a:prstGeom prst="rect">
            <a:avLst/>
          </a:prstGeom>
          <a:noFill/>
          <a:ln w="38100"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Trò</a:t>
            </a:r>
            <a:r>
              <a:rPr lang="en-US" sz="4000" b="1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4000" b="1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chơi</a:t>
            </a:r>
            <a:r>
              <a:rPr lang="en-US" sz="4000" b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:</a:t>
            </a:r>
          </a:p>
          <a:p>
            <a:pPr algn="ctr"/>
            <a:endParaRPr lang="en-US" sz="4000" b="1" dirty="0">
              <a:solidFill>
                <a:schemeClr val="bg2">
                  <a:lumMod val="10000"/>
                </a:schemeClr>
              </a:solidFill>
              <a:latin typeface="Cambria" pitchFamily="18" charset="0"/>
            </a:endParaRPr>
          </a:p>
          <a:p>
            <a:pPr algn="ctr"/>
            <a:r>
              <a:rPr lang="en-US" sz="6000" b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“CHUNG SỨC”</a:t>
            </a:r>
            <a:endParaRPr lang="en-US" sz="6000" b="1" dirty="0">
              <a:solidFill>
                <a:schemeClr val="bg2">
                  <a:lumMod val="10000"/>
                </a:schemeClr>
              </a:solidFill>
              <a:latin typeface="Cambria" pitchFamily="18" charset="0"/>
            </a:endParaRPr>
          </a:p>
        </p:txBody>
      </p:sp>
      <p:pic>
        <p:nvPicPr>
          <p:cNvPr id="7" name="Picture 3" descr="caryn_holding_hands_w_a_hb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245" y="2600325"/>
            <a:ext cx="1485900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Fireworks-09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6086" y="2600325"/>
            <a:ext cx="1655273" cy="2885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Fireworks-0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6086" y="2894239"/>
            <a:ext cx="3675920" cy="2726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Fireworks-02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144" y="3375745"/>
            <a:ext cx="2219948" cy="15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Fireworks-02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51" y="780615"/>
            <a:ext cx="2219948" cy="15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Fireworks-09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3762" y="3377909"/>
            <a:ext cx="1655273" cy="2885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0644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0782"/>
            <a:ext cx="9144000" cy="685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838200" y="550718"/>
            <a:ext cx="1524000" cy="12954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1</a:t>
            </a:r>
            <a:endParaRPr lang="en-US" sz="6000" b="1" dirty="0">
              <a:solidFill>
                <a:schemeClr val="accent3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2819400" y="550718"/>
            <a:ext cx="1524000" cy="12954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2</a:t>
            </a:r>
          </a:p>
        </p:txBody>
      </p:sp>
      <p:sp>
        <p:nvSpPr>
          <p:cNvPr id="6" name="Oval 5"/>
          <p:cNvSpPr/>
          <p:nvPr/>
        </p:nvSpPr>
        <p:spPr>
          <a:xfrm>
            <a:off x="4620491" y="505691"/>
            <a:ext cx="1524000" cy="12954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3</a:t>
            </a:r>
          </a:p>
        </p:txBody>
      </p:sp>
      <p:sp>
        <p:nvSpPr>
          <p:cNvPr id="7" name="Oval 6"/>
          <p:cNvSpPr/>
          <p:nvPr/>
        </p:nvSpPr>
        <p:spPr>
          <a:xfrm>
            <a:off x="6705600" y="550718"/>
            <a:ext cx="1524000" cy="12954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4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838200" y="2667000"/>
            <a:ext cx="7848600" cy="7620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Hôm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nay </a:t>
            </a:r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các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bạn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được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tìm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hiểu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hoạt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động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gì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?</a:t>
            </a:r>
            <a:endParaRPr lang="en-US" sz="2800" b="1" dirty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38200" y="3581400"/>
            <a:ext cx="7848600" cy="7620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Khi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cho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nước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lọc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vào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nước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bắp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cải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tím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thì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hiện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tượng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gì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xảy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ra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?</a:t>
            </a:r>
            <a:endParaRPr lang="en-US" sz="2400" b="1" dirty="0">
              <a:solidFill>
                <a:schemeClr val="accent4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838200" y="4495800"/>
            <a:ext cx="7848600" cy="7620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Nước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bắp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cải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tím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chuyển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thành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màu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xanh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khi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cho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gì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vào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?</a:t>
            </a:r>
            <a:endParaRPr lang="en-US" sz="2400" b="1" dirty="0">
              <a:solidFill>
                <a:schemeClr val="accent6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838200" y="5410200"/>
            <a:ext cx="7848600" cy="76200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Cho </a:t>
            </a: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chanh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vào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nước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bắp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cải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tím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thì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sẽ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như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thế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nào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?</a:t>
            </a:r>
            <a:endParaRPr lang="en-US" sz="2400" b="1" dirty="0">
              <a:solidFill>
                <a:schemeClr val="bg2">
                  <a:lumMod val="25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6376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nut 4"/>
          <p:cNvSpPr/>
          <p:nvPr/>
        </p:nvSpPr>
        <p:spPr>
          <a:xfrm>
            <a:off x="533400" y="0"/>
            <a:ext cx="7467600" cy="6781800"/>
          </a:xfrm>
          <a:prstGeom prst="donut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Up Arrow 5"/>
          <p:cNvSpPr/>
          <p:nvPr/>
        </p:nvSpPr>
        <p:spPr>
          <a:xfrm>
            <a:off x="3462357" y="2290263"/>
            <a:ext cx="1609685" cy="2088233"/>
          </a:xfrm>
          <a:prstGeom prst="up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7718774" y="5531046"/>
            <a:ext cx="1272826" cy="132695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Công</a:t>
            </a: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tắc</a:t>
            </a:r>
            <a:endParaRPr lang="en-US" sz="2400" b="1" dirty="0">
              <a:solidFill>
                <a:schemeClr val="accent3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8" name="&quot;No&quot; Symbol 7"/>
          <p:cNvSpPr/>
          <p:nvPr/>
        </p:nvSpPr>
        <p:spPr>
          <a:xfrm>
            <a:off x="-990600" y="334842"/>
            <a:ext cx="823686" cy="767712"/>
          </a:xfrm>
          <a:prstGeom prst="noSmoking">
            <a:avLst/>
          </a:prstGeom>
          <a:solidFill>
            <a:srgbClr val="FF7C8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0" name="Straight Connector 9"/>
          <p:cNvCxnSpPr>
            <a:stCxn id="5" idx="0"/>
          </p:cNvCxnSpPr>
          <p:nvPr/>
        </p:nvCxnSpPr>
        <p:spPr>
          <a:xfrm>
            <a:off x="4267200" y="0"/>
            <a:ext cx="19050" cy="1704501"/>
          </a:xfrm>
          <a:prstGeom prst="line">
            <a:avLst/>
          </a:prstGeom>
          <a:ln w="571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5" idx="1"/>
          </p:cNvCxnSpPr>
          <p:nvPr/>
        </p:nvCxnSpPr>
        <p:spPr>
          <a:xfrm>
            <a:off x="1627005" y="993172"/>
            <a:ext cx="1344795" cy="1071860"/>
          </a:xfrm>
          <a:prstGeom prst="line">
            <a:avLst/>
          </a:prstGeom>
          <a:ln w="571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5545573" y="933520"/>
            <a:ext cx="1333636" cy="1131512"/>
          </a:xfrm>
          <a:prstGeom prst="line">
            <a:avLst/>
          </a:prstGeom>
          <a:ln w="571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6320278" y="3334380"/>
            <a:ext cx="1680722" cy="0"/>
          </a:xfrm>
          <a:prstGeom prst="line">
            <a:avLst/>
          </a:prstGeom>
          <a:ln w="57150">
            <a:solidFill>
              <a:schemeClr val="accent3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33400" y="3334380"/>
            <a:ext cx="1688683" cy="0"/>
          </a:xfrm>
          <a:prstGeom prst="line">
            <a:avLst/>
          </a:prstGeom>
          <a:ln w="571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1638164" y="4627537"/>
            <a:ext cx="1228116" cy="1131512"/>
          </a:xfrm>
          <a:prstGeom prst="line">
            <a:avLst/>
          </a:prstGeom>
          <a:ln w="571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5" idx="4"/>
          </p:cNvCxnSpPr>
          <p:nvPr/>
        </p:nvCxnSpPr>
        <p:spPr>
          <a:xfrm flipV="1">
            <a:off x="4267200" y="5030593"/>
            <a:ext cx="19050" cy="1751207"/>
          </a:xfrm>
          <a:prstGeom prst="line">
            <a:avLst/>
          </a:prstGeom>
          <a:ln w="571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668120" y="4627537"/>
            <a:ext cx="1304316" cy="1131512"/>
          </a:xfrm>
          <a:prstGeom prst="line">
            <a:avLst/>
          </a:prstGeom>
          <a:ln w="571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481945" y="598025"/>
            <a:ext cx="18244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Kẹo</a:t>
            </a: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cam</a:t>
            </a:r>
            <a:endParaRPr lang="en-US" sz="2800" b="1" dirty="0">
              <a:solidFill>
                <a:schemeClr val="accent3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341260" y="5281995"/>
            <a:ext cx="18244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Thêm</a:t>
            </a: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lượt</a:t>
            </a:r>
            <a:endParaRPr lang="en-US" sz="2800" b="1" dirty="0">
              <a:solidFill>
                <a:schemeClr val="accent3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25925" y="4104317"/>
            <a:ext cx="18244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Kẹo</a:t>
            </a: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cam</a:t>
            </a:r>
            <a:endParaRPr lang="en-US" sz="2800" b="1" dirty="0">
              <a:solidFill>
                <a:schemeClr val="accent3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060197" y="2065032"/>
            <a:ext cx="18244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Kẹo</a:t>
            </a: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dâu</a:t>
            </a:r>
            <a:endParaRPr lang="en-US" sz="2800" b="1" dirty="0">
              <a:solidFill>
                <a:schemeClr val="accent3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966970" y="3962400"/>
            <a:ext cx="18244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Kẹo</a:t>
            </a: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sữa</a:t>
            </a:r>
            <a:endParaRPr lang="en-US" sz="2800" b="1" dirty="0">
              <a:solidFill>
                <a:schemeClr val="accent3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299402" y="840944"/>
            <a:ext cx="18244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Kẹo</a:t>
            </a: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sữa</a:t>
            </a:r>
            <a:endParaRPr lang="en-US" sz="2800" b="1" dirty="0">
              <a:solidFill>
                <a:schemeClr val="accent3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252222" y="5281995"/>
            <a:ext cx="18244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Kẹo</a:t>
            </a: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dâu</a:t>
            </a:r>
            <a:endParaRPr lang="en-US" sz="2800" b="1" dirty="0">
              <a:solidFill>
                <a:schemeClr val="accent3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25925" y="2079591"/>
            <a:ext cx="18244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+ 1</a:t>
            </a:r>
            <a:endParaRPr lang="en-US" sz="2800" b="1" dirty="0">
              <a:solidFill>
                <a:schemeClr val="accent3">
                  <a:lumMod val="50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6376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41279" y="0"/>
            <a:ext cx="9144000" cy="685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2"/>
          <p:cNvGrpSpPr>
            <a:grpSpLocks/>
          </p:cNvGrpSpPr>
          <p:nvPr/>
        </p:nvGrpSpPr>
        <p:grpSpPr bwMode="auto">
          <a:xfrm>
            <a:off x="1063176" y="1066800"/>
            <a:ext cx="7371024" cy="5578452"/>
            <a:chOff x="204" y="0"/>
            <a:chExt cx="2457" cy="2087"/>
          </a:xfrm>
        </p:grpSpPr>
        <p:grpSp>
          <p:nvGrpSpPr>
            <p:cNvPr id="12" name="Group 13"/>
            <p:cNvGrpSpPr>
              <a:grpSpLocks/>
            </p:cNvGrpSpPr>
            <p:nvPr/>
          </p:nvGrpSpPr>
          <p:grpSpPr bwMode="auto">
            <a:xfrm>
              <a:off x="247" y="0"/>
              <a:ext cx="2414" cy="2073"/>
              <a:chOff x="1644" y="2382"/>
              <a:chExt cx="2346" cy="1774"/>
            </a:xfrm>
          </p:grpSpPr>
          <p:pic>
            <p:nvPicPr>
              <p:cNvPr id="14" name="Picture 14" descr="BIRTHD~3"/>
              <p:cNvPicPr>
                <a:picLocks noChangeAspect="1" noChangeArrowheads="1" noCrop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47" y="2476"/>
                <a:ext cx="2322" cy="16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5" name="Group 15"/>
              <p:cNvGrpSpPr>
                <a:grpSpLocks/>
              </p:cNvGrpSpPr>
              <p:nvPr/>
            </p:nvGrpSpPr>
            <p:grpSpPr bwMode="auto">
              <a:xfrm>
                <a:off x="1644" y="2382"/>
                <a:ext cx="2346" cy="504"/>
                <a:chOff x="1644" y="2406"/>
                <a:chExt cx="2346" cy="504"/>
              </a:xfrm>
            </p:grpSpPr>
            <p:sp>
              <p:nvSpPr>
                <p:cNvPr id="16" name="AutoShape 16"/>
                <p:cNvSpPr>
                  <a:spLocks noChangeArrowheads="1"/>
                </p:cNvSpPr>
                <p:nvPr/>
              </p:nvSpPr>
              <p:spPr bwMode="auto">
                <a:xfrm>
                  <a:off x="1668" y="2475"/>
                  <a:ext cx="2322" cy="435"/>
                </a:xfrm>
                <a:prstGeom prst="flowChartTerminator">
                  <a:avLst/>
                </a:prstGeom>
                <a:solidFill>
                  <a:srgbClr val="FFFF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sz="6000" b="1" dirty="0" err="1">
                      <a:solidFill>
                        <a:schemeClr val="accent6">
                          <a:lumMod val="75000"/>
                        </a:schemeClr>
                      </a:solidFill>
                      <a:latin typeface="Cambria" pitchFamily="18" charset="0"/>
                    </a:rPr>
                    <a:t>Tiết</a:t>
                  </a:r>
                  <a:r>
                    <a:rPr lang="en-US" sz="6000" b="1" dirty="0">
                      <a:solidFill>
                        <a:schemeClr val="accent6">
                          <a:lumMod val="75000"/>
                        </a:schemeClr>
                      </a:solidFill>
                      <a:latin typeface="Cambria" pitchFamily="18" charset="0"/>
                    </a:rPr>
                    <a:t> </a:t>
                  </a:r>
                  <a:r>
                    <a:rPr lang="en-US" sz="6000" b="1" dirty="0" err="1">
                      <a:solidFill>
                        <a:schemeClr val="accent6">
                          <a:lumMod val="75000"/>
                        </a:schemeClr>
                      </a:solidFill>
                      <a:latin typeface="Cambria" pitchFamily="18" charset="0"/>
                    </a:rPr>
                    <a:t>học</a:t>
                  </a:r>
                  <a:r>
                    <a:rPr lang="en-US" sz="6000" b="1" dirty="0">
                      <a:solidFill>
                        <a:schemeClr val="accent6">
                          <a:lumMod val="75000"/>
                        </a:schemeClr>
                      </a:solidFill>
                      <a:latin typeface="Cambria" pitchFamily="18" charset="0"/>
                    </a:rPr>
                    <a:t> </a:t>
                  </a:r>
                  <a:r>
                    <a:rPr lang="en-US" sz="6000" b="1" dirty="0" err="1">
                      <a:solidFill>
                        <a:schemeClr val="accent6">
                          <a:lumMod val="75000"/>
                        </a:schemeClr>
                      </a:solidFill>
                      <a:latin typeface="Cambria" pitchFamily="18" charset="0"/>
                    </a:rPr>
                    <a:t>kết</a:t>
                  </a:r>
                  <a:r>
                    <a:rPr lang="en-US" sz="6000" b="1" dirty="0">
                      <a:solidFill>
                        <a:schemeClr val="accent6">
                          <a:lumMod val="75000"/>
                        </a:schemeClr>
                      </a:solidFill>
                      <a:latin typeface="Cambria" pitchFamily="18" charset="0"/>
                    </a:rPr>
                    <a:t> </a:t>
                  </a:r>
                  <a:r>
                    <a:rPr lang="en-US" sz="6000" b="1" dirty="0" err="1">
                      <a:solidFill>
                        <a:schemeClr val="accent6">
                          <a:lumMod val="75000"/>
                        </a:schemeClr>
                      </a:solidFill>
                      <a:latin typeface="Cambria" pitchFamily="18" charset="0"/>
                    </a:rPr>
                    <a:t>thúc</a:t>
                  </a:r>
                  <a:endParaRPr lang="en-US" sz="6000" b="1" dirty="0">
                    <a:solidFill>
                      <a:schemeClr val="accent6">
                        <a:lumMod val="75000"/>
                      </a:schemeClr>
                    </a:solidFill>
                    <a:latin typeface="Cambria" pitchFamily="18" charset="0"/>
                  </a:endParaRPr>
                </a:p>
              </p:txBody>
            </p:sp>
            <p:sp>
              <p:nvSpPr>
                <p:cNvPr id="17" name="Freeform 17"/>
                <p:cNvSpPr>
                  <a:spLocks/>
                </p:cNvSpPr>
                <p:nvPr/>
              </p:nvSpPr>
              <p:spPr bwMode="auto">
                <a:xfrm>
                  <a:off x="1644" y="2406"/>
                  <a:ext cx="2340" cy="492"/>
                </a:xfrm>
                <a:custGeom>
                  <a:avLst/>
                  <a:gdLst>
                    <a:gd name="T0" fmla="*/ 192 w 2340"/>
                    <a:gd name="T1" fmla="*/ 492 h 492"/>
                    <a:gd name="T2" fmla="*/ 156 w 2340"/>
                    <a:gd name="T3" fmla="*/ 456 h 492"/>
                    <a:gd name="T4" fmla="*/ 84 w 2340"/>
                    <a:gd name="T5" fmla="*/ 432 h 492"/>
                    <a:gd name="T6" fmla="*/ 48 w 2340"/>
                    <a:gd name="T7" fmla="*/ 408 h 492"/>
                    <a:gd name="T8" fmla="*/ 24 w 2340"/>
                    <a:gd name="T9" fmla="*/ 372 h 492"/>
                    <a:gd name="T10" fmla="*/ 0 w 2340"/>
                    <a:gd name="T11" fmla="*/ 300 h 492"/>
                    <a:gd name="T12" fmla="*/ 12 w 2340"/>
                    <a:gd name="T13" fmla="*/ 240 h 492"/>
                    <a:gd name="T14" fmla="*/ 144 w 2340"/>
                    <a:gd name="T15" fmla="*/ 132 h 492"/>
                    <a:gd name="T16" fmla="*/ 936 w 2340"/>
                    <a:gd name="T17" fmla="*/ 72 h 492"/>
                    <a:gd name="T18" fmla="*/ 1248 w 2340"/>
                    <a:gd name="T19" fmla="*/ 84 h 492"/>
                    <a:gd name="T20" fmla="*/ 1944 w 2340"/>
                    <a:gd name="T21" fmla="*/ 96 h 492"/>
                    <a:gd name="T22" fmla="*/ 2292 w 2340"/>
                    <a:gd name="T23" fmla="*/ 168 h 492"/>
                    <a:gd name="T24" fmla="*/ 2316 w 2340"/>
                    <a:gd name="T25" fmla="*/ 204 h 492"/>
                    <a:gd name="T26" fmla="*/ 2340 w 2340"/>
                    <a:gd name="T27" fmla="*/ 276 h 492"/>
                    <a:gd name="T28" fmla="*/ 2316 w 2340"/>
                    <a:gd name="T29" fmla="*/ 372 h 492"/>
                    <a:gd name="T30" fmla="*/ 2208 w 2340"/>
                    <a:gd name="T31" fmla="*/ 432 h 492"/>
                    <a:gd name="T32" fmla="*/ 2160 w 2340"/>
                    <a:gd name="T33" fmla="*/ 492 h 4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2340" h="492">
                      <a:moveTo>
                        <a:pt x="192" y="492"/>
                      </a:moveTo>
                      <a:cubicBezTo>
                        <a:pt x="180" y="480"/>
                        <a:pt x="171" y="464"/>
                        <a:pt x="156" y="456"/>
                      </a:cubicBezTo>
                      <a:cubicBezTo>
                        <a:pt x="134" y="444"/>
                        <a:pt x="105" y="446"/>
                        <a:pt x="84" y="432"/>
                      </a:cubicBezTo>
                      <a:cubicBezTo>
                        <a:pt x="72" y="424"/>
                        <a:pt x="60" y="416"/>
                        <a:pt x="48" y="408"/>
                      </a:cubicBezTo>
                      <a:cubicBezTo>
                        <a:pt x="40" y="396"/>
                        <a:pt x="30" y="385"/>
                        <a:pt x="24" y="372"/>
                      </a:cubicBezTo>
                      <a:cubicBezTo>
                        <a:pt x="14" y="349"/>
                        <a:pt x="0" y="300"/>
                        <a:pt x="0" y="300"/>
                      </a:cubicBezTo>
                      <a:cubicBezTo>
                        <a:pt x="4" y="280"/>
                        <a:pt x="7" y="260"/>
                        <a:pt x="12" y="240"/>
                      </a:cubicBezTo>
                      <a:cubicBezTo>
                        <a:pt x="39" y="142"/>
                        <a:pt x="40" y="149"/>
                        <a:pt x="144" y="132"/>
                      </a:cubicBezTo>
                      <a:cubicBezTo>
                        <a:pt x="343" y="0"/>
                        <a:pt x="893" y="73"/>
                        <a:pt x="936" y="72"/>
                      </a:cubicBezTo>
                      <a:cubicBezTo>
                        <a:pt x="1041" y="51"/>
                        <a:pt x="1146" y="81"/>
                        <a:pt x="1248" y="84"/>
                      </a:cubicBezTo>
                      <a:cubicBezTo>
                        <a:pt x="1480" y="92"/>
                        <a:pt x="1712" y="92"/>
                        <a:pt x="1944" y="96"/>
                      </a:cubicBezTo>
                      <a:cubicBezTo>
                        <a:pt x="2062" y="106"/>
                        <a:pt x="2190" y="100"/>
                        <a:pt x="2292" y="168"/>
                      </a:cubicBezTo>
                      <a:cubicBezTo>
                        <a:pt x="2300" y="180"/>
                        <a:pt x="2310" y="191"/>
                        <a:pt x="2316" y="204"/>
                      </a:cubicBezTo>
                      <a:cubicBezTo>
                        <a:pt x="2326" y="227"/>
                        <a:pt x="2340" y="276"/>
                        <a:pt x="2340" y="276"/>
                      </a:cubicBezTo>
                      <a:cubicBezTo>
                        <a:pt x="2339" y="279"/>
                        <a:pt x="2326" y="360"/>
                        <a:pt x="2316" y="372"/>
                      </a:cubicBezTo>
                      <a:cubicBezTo>
                        <a:pt x="2293" y="400"/>
                        <a:pt x="2238" y="412"/>
                        <a:pt x="2208" y="432"/>
                      </a:cubicBezTo>
                      <a:cubicBezTo>
                        <a:pt x="2178" y="477"/>
                        <a:pt x="2194" y="458"/>
                        <a:pt x="2160" y="492"/>
                      </a:cubicBezTo>
                    </a:path>
                  </a:pathLst>
                </a:custGeom>
                <a:noFill/>
                <a:ln w="28575" cap="flat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13" name="Rectangle 18"/>
            <p:cNvSpPr>
              <a:spLocks noChangeArrowheads="1"/>
            </p:cNvSpPr>
            <p:nvPr/>
          </p:nvSpPr>
          <p:spPr bwMode="auto">
            <a:xfrm>
              <a:off x="204" y="1762"/>
              <a:ext cx="2449" cy="3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0" name="Picture 24" descr="1176167rdbhxhaem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00100" cy="2667000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18" name="Picture 24" descr="1176167rdbhxhaem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8343900" y="4191000"/>
            <a:ext cx="800100" cy="2667000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3416376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3400" y="609600"/>
            <a:ext cx="8077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 err="1" smtClean="0">
                <a:latin typeface="Cambria" pitchFamily="18" charset="0"/>
              </a:rPr>
              <a:t>Nhìn</a:t>
            </a:r>
            <a:r>
              <a:rPr lang="en-US" sz="4000" b="1" dirty="0" smtClean="0">
                <a:latin typeface="Cambria" pitchFamily="18" charset="0"/>
              </a:rPr>
              <a:t> </a:t>
            </a:r>
            <a:r>
              <a:rPr lang="en-US" sz="4000" b="1" dirty="0" err="1" smtClean="0">
                <a:latin typeface="Cambria" pitchFamily="18" charset="0"/>
              </a:rPr>
              <a:t>xem</a:t>
            </a:r>
            <a:r>
              <a:rPr lang="en-US" sz="4000" b="1" dirty="0" smtClean="0">
                <a:latin typeface="Cambria" pitchFamily="18" charset="0"/>
              </a:rPr>
              <a:t> </a:t>
            </a:r>
            <a:r>
              <a:rPr lang="en-US" sz="4000" b="1" dirty="0" err="1" smtClean="0">
                <a:latin typeface="Cambria" pitchFamily="18" charset="0"/>
              </a:rPr>
              <a:t>cô</a:t>
            </a:r>
            <a:r>
              <a:rPr lang="en-US" sz="4000" b="1" dirty="0" smtClean="0">
                <a:latin typeface="Cambria" pitchFamily="18" charset="0"/>
              </a:rPr>
              <a:t> </a:t>
            </a:r>
            <a:r>
              <a:rPr lang="en-US" sz="4000" b="1" dirty="0" err="1" smtClean="0">
                <a:latin typeface="Cambria" pitchFamily="18" charset="0"/>
              </a:rPr>
              <a:t>có</a:t>
            </a:r>
            <a:r>
              <a:rPr lang="en-US" sz="4000" b="1" dirty="0" smtClean="0">
                <a:latin typeface="Cambria" pitchFamily="18" charset="0"/>
              </a:rPr>
              <a:t> </a:t>
            </a:r>
            <a:r>
              <a:rPr lang="en-US" sz="4000" b="1" dirty="0" err="1" smtClean="0">
                <a:latin typeface="Cambria" pitchFamily="18" charset="0"/>
              </a:rPr>
              <a:t>những</a:t>
            </a:r>
            <a:r>
              <a:rPr lang="en-US" sz="4000" b="1" dirty="0" smtClean="0">
                <a:latin typeface="Cambria" pitchFamily="18" charset="0"/>
              </a:rPr>
              <a:t> </a:t>
            </a:r>
            <a:r>
              <a:rPr lang="en-US" sz="4000" b="1" dirty="0" err="1" smtClean="0">
                <a:latin typeface="Cambria" pitchFamily="18" charset="0"/>
              </a:rPr>
              <a:t>gì</a:t>
            </a:r>
            <a:r>
              <a:rPr lang="en-US" sz="4000" b="1" dirty="0" smtClean="0">
                <a:latin typeface="Cambria" pitchFamily="18" charset="0"/>
              </a:rPr>
              <a:t>?</a:t>
            </a:r>
          </a:p>
          <a:p>
            <a:pPr algn="ctr">
              <a:lnSpc>
                <a:spcPct val="150000"/>
              </a:lnSpc>
            </a:pPr>
            <a:r>
              <a:rPr lang="en-US" sz="4000" b="1" dirty="0" err="1" smtClean="0">
                <a:latin typeface="Cambria" pitchFamily="18" charset="0"/>
              </a:rPr>
              <a:t>Và</a:t>
            </a:r>
            <a:r>
              <a:rPr lang="en-US" sz="4000" b="1" dirty="0" smtClean="0">
                <a:latin typeface="Cambria" pitchFamily="18" charset="0"/>
              </a:rPr>
              <a:t> </a:t>
            </a:r>
            <a:endParaRPr lang="en-US" sz="4000" b="1" dirty="0">
              <a:latin typeface="Cambria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4000" b="1" dirty="0" err="1" smtClean="0">
                <a:latin typeface="Cambria" pitchFamily="18" charset="0"/>
              </a:rPr>
              <a:t>Đoán</a:t>
            </a:r>
            <a:r>
              <a:rPr lang="en-US" sz="4000" b="1" dirty="0" smtClean="0">
                <a:latin typeface="Cambria" pitchFamily="18" charset="0"/>
              </a:rPr>
              <a:t> </a:t>
            </a:r>
            <a:r>
              <a:rPr lang="en-US" sz="4000" b="1" dirty="0" err="1" smtClean="0">
                <a:latin typeface="Cambria" pitchFamily="18" charset="0"/>
              </a:rPr>
              <a:t>xem</a:t>
            </a:r>
            <a:r>
              <a:rPr lang="en-US" sz="4000" b="1" dirty="0" smtClean="0">
                <a:latin typeface="Cambria" pitchFamily="18" charset="0"/>
              </a:rPr>
              <a:t> </a:t>
            </a:r>
            <a:r>
              <a:rPr lang="en-US" sz="4000" b="1" dirty="0" err="1" smtClean="0">
                <a:latin typeface="Cambria" pitchFamily="18" charset="0"/>
              </a:rPr>
              <a:t>với</a:t>
            </a:r>
            <a:r>
              <a:rPr lang="en-US" sz="4000" b="1" dirty="0" smtClean="0">
                <a:latin typeface="Cambria" pitchFamily="18" charset="0"/>
              </a:rPr>
              <a:t> </a:t>
            </a:r>
            <a:r>
              <a:rPr lang="en-US" sz="4000" b="1" dirty="0" err="1" smtClean="0">
                <a:latin typeface="Cambria" pitchFamily="18" charset="0"/>
              </a:rPr>
              <a:t>những</a:t>
            </a:r>
            <a:r>
              <a:rPr lang="en-US" sz="4000" b="1" dirty="0" smtClean="0">
                <a:latin typeface="Cambria" pitchFamily="18" charset="0"/>
              </a:rPr>
              <a:t> </a:t>
            </a:r>
            <a:r>
              <a:rPr lang="en-US" sz="4000" b="1" dirty="0" err="1" smtClean="0">
                <a:latin typeface="Cambria" pitchFamily="18" charset="0"/>
              </a:rPr>
              <a:t>vật</a:t>
            </a:r>
            <a:r>
              <a:rPr lang="en-US" sz="4000" b="1" dirty="0" smtClean="0">
                <a:latin typeface="Cambria" pitchFamily="18" charset="0"/>
              </a:rPr>
              <a:t> </a:t>
            </a:r>
            <a:r>
              <a:rPr lang="en-US" sz="4000" b="1" dirty="0" err="1" smtClean="0">
                <a:latin typeface="Cambria" pitchFamily="18" charset="0"/>
              </a:rPr>
              <a:t>dụng</a:t>
            </a:r>
            <a:r>
              <a:rPr lang="en-US" sz="4000" b="1" dirty="0" smtClean="0">
                <a:latin typeface="Cambria" pitchFamily="18" charset="0"/>
              </a:rPr>
              <a:t> </a:t>
            </a:r>
            <a:r>
              <a:rPr lang="en-US" sz="4000" b="1" dirty="0" err="1" smtClean="0">
                <a:latin typeface="Cambria" pitchFamily="18" charset="0"/>
              </a:rPr>
              <a:t>đó</a:t>
            </a:r>
            <a:r>
              <a:rPr lang="en-US" sz="4000" b="1" dirty="0" smtClean="0">
                <a:latin typeface="Cambria" pitchFamily="18" charset="0"/>
              </a:rPr>
              <a:t> </a:t>
            </a:r>
            <a:r>
              <a:rPr lang="en-US" sz="4000" b="1" dirty="0" err="1" smtClean="0">
                <a:latin typeface="Cambria" pitchFamily="18" charset="0"/>
              </a:rPr>
              <a:t>chúng</a:t>
            </a:r>
            <a:r>
              <a:rPr lang="en-US" sz="4000" b="1" dirty="0" smtClean="0">
                <a:latin typeface="Cambria" pitchFamily="18" charset="0"/>
              </a:rPr>
              <a:t> ta </a:t>
            </a:r>
            <a:r>
              <a:rPr lang="en-US" sz="4000" b="1" dirty="0" err="1" smtClean="0">
                <a:latin typeface="Cambria" pitchFamily="18" charset="0"/>
              </a:rPr>
              <a:t>sẽ</a:t>
            </a:r>
            <a:r>
              <a:rPr lang="en-US" sz="4000" b="1" dirty="0" smtClean="0">
                <a:latin typeface="Cambria" pitchFamily="18" charset="0"/>
              </a:rPr>
              <a:t> </a:t>
            </a:r>
            <a:r>
              <a:rPr lang="en-US" sz="4000" b="1" dirty="0" err="1" smtClean="0">
                <a:latin typeface="Cambria" pitchFamily="18" charset="0"/>
              </a:rPr>
              <a:t>tìm</a:t>
            </a:r>
            <a:r>
              <a:rPr lang="en-US" sz="4000" b="1" dirty="0" smtClean="0">
                <a:latin typeface="Cambria" pitchFamily="18" charset="0"/>
              </a:rPr>
              <a:t> </a:t>
            </a:r>
            <a:r>
              <a:rPr lang="en-US" sz="4000" b="1" dirty="0" err="1" smtClean="0">
                <a:latin typeface="Cambria" pitchFamily="18" charset="0"/>
              </a:rPr>
              <a:t>hiểu</a:t>
            </a:r>
            <a:r>
              <a:rPr lang="en-US" sz="4000" b="1" dirty="0" smtClean="0">
                <a:latin typeface="Cambria" pitchFamily="18" charset="0"/>
              </a:rPr>
              <a:t> </a:t>
            </a:r>
            <a:r>
              <a:rPr lang="en-US" sz="4000" b="1" dirty="0" err="1" smtClean="0">
                <a:latin typeface="Cambria" pitchFamily="18" charset="0"/>
              </a:rPr>
              <a:t>về</a:t>
            </a:r>
            <a:r>
              <a:rPr lang="en-US" sz="4000" b="1" dirty="0" smtClean="0">
                <a:latin typeface="Cambria" pitchFamily="18" charset="0"/>
              </a:rPr>
              <a:t> </a:t>
            </a:r>
            <a:r>
              <a:rPr lang="en-US" sz="4000" b="1" dirty="0" err="1" smtClean="0">
                <a:latin typeface="Cambria" pitchFamily="18" charset="0"/>
              </a:rPr>
              <a:t>điều</a:t>
            </a:r>
            <a:r>
              <a:rPr lang="en-US" sz="4000" b="1" dirty="0" smtClean="0">
                <a:latin typeface="Cambria" pitchFamily="18" charset="0"/>
              </a:rPr>
              <a:t> </a:t>
            </a:r>
            <a:r>
              <a:rPr lang="en-US" sz="4000" b="1" dirty="0" err="1" smtClean="0">
                <a:latin typeface="Cambria" pitchFamily="18" charset="0"/>
              </a:rPr>
              <a:t>gì</a:t>
            </a:r>
            <a:r>
              <a:rPr lang="en-US" sz="4000" b="1" dirty="0" smtClean="0">
                <a:latin typeface="Cambria" pitchFamily="18" charset="0"/>
              </a:rPr>
              <a:t>? </a:t>
            </a:r>
            <a:endParaRPr lang="en-US" sz="4000" b="1" dirty="0">
              <a:latin typeface="Cambria" pitchFamily="18" charset="0"/>
            </a:endParaRPr>
          </a:p>
        </p:txBody>
      </p:sp>
      <p:pic>
        <p:nvPicPr>
          <p:cNvPr id="4" name="Picture 6" descr="ag00315_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4610100"/>
            <a:ext cx="1725613" cy="185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 descr="ag00316_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305300"/>
            <a:ext cx="1792288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 descr="ag00317_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533900"/>
            <a:ext cx="1512888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1889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79" r="22464"/>
          <a:stretch/>
        </p:blipFill>
        <p:spPr>
          <a:xfrm>
            <a:off x="2209800" y="457200"/>
            <a:ext cx="4876800" cy="48768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953000" y="5181600"/>
            <a:ext cx="3581400" cy="762000"/>
          </a:xfrm>
          <a:prstGeom prst="rect">
            <a:avLst/>
          </a:prstGeom>
          <a:solidFill>
            <a:schemeClr val="bg2">
              <a:lumMod val="75000"/>
            </a:schemeClr>
          </a:solidFill>
          <a:ln w="381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Nước</a:t>
            </a:r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bắp</a:t>
            </a:r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cải</a:t>
            </a:r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tím</a:t>
            </a:r>
            <a:endParaRPr lang="en-US" sz="2800" b="1" dirty="0">
              <a:solidFill>
                <a:schemeClr val="bg2">
                  <a:lumMod val="10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889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52400"/>
            <a:ext cx="6261100" cy="64008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400800" y="4800600"/>
            <a:ext cx="2133600" cy="762000"/>
          </a:xfrm>
          <a:prstGeom prst="rect">
            <a:avLst/>
          </a:prstGeom>
          <a:solidFill>
            <a:schemeClr val="bg2">
              <a:lumMod val="75000"/>
            </a:schemeClr>
          </a:solidFill>
          <a:ln w="381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Nước</a:t>
            </a:r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lọc</a:t>
            </a:r>
            <a:endParaRPr lang="en-US" sz="2800" b="1" dirty="0">
              <a:solidFill>
                <a:schemeClr val="bg2">
                  <a:lumMod val="10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6376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94" r="22272"/>
          <a:stretch/>
        </p:blipFill>
        <p:spPr>
          <a:xfrm>
            <a:off x="1752600" y="304800"/>
            <a:ext cx="5791200" cy="54102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867400" y="5334000"/>
            <a:ext cx="2133600" cy="762000"/>
          </a:xfrm>
          <a:prstGeom prst="rect">
            <a:avLst/>
          </a:prstGeom>
          <a:solidFill>
            <a:schemeClr val="bg2">
              <a:lumMod val="75000"/>
            </a:schemeClr>
          </a:solidFill>
          <a:ln w="381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Chanh</a:t>
            </a:r>
            <a:endParaRPr lang="en-US" sz="2800" b="1" dirty="0">
              <a:solidFill>
                <a:schemeClr val="bg2">
                  <a:lumMod val="10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889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533400"/>
            <a:ext cx="5029200" cy="50292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486400" y="5410200"/>
            <a:ext cx="2133600" cy="762000"/>
          </a:xfrm>
          <a:prstGeom prst="rect">
            <a:avLst/>
          </a:prstGeom>
          <a:solidFill>
            <a:schemeClr val="bg2">
              <a:lumMod val="75000"/>
            </a:schemeClr>
          </a:solidFill>
          <a:ln w="381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Bột</a:t>
            </a:r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giặt</a:t>
            </a:r>
            <a:endParaRPr lang="en-US" sz="2800" b="1" dirty="0">
              <a:solidFill>
                <a:schemeClr val="bg2">
                  <a:lumMod val="10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889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782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982" y="304800"/>
            <a:ext cx="7010400" cy="5715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876800" y="5604164"/>
            <a:ext cx="2667000" cy="762000"/>
          </a:xfrm>
          <a:prstGeom prst="rect">
            <a:avLst/>
          </a:prstGeom>
          <a:solidFill>
            <a:schemeClr val="bg2">
              <a:lumMod val="75000"/>
            </a:schemeClr>
          </a:solidFill>
          <a:ln w="381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Ly </a:t>
            </a:r>
            <a:r>
              <a:rPr lang="en-US" sz="2800" b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nhựa</a:t>
            </a:r>
            <a:endParaRPr lang="en-US" sz="2800" b="1" dirty="0">
              <a:solidFill>
                <a:schemeClr val="bg2">
                  <a:lumMod val="10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889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85800" y="2659045"/>
            <a:ext cx="8382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400" b="1" dirty="0">
                <a:solidFill>
                  <a:srgbClr val="C00000"/>
                </a:solidFill>
                <a:latin typeface="Cambria" pitchFamily="18" charset="0"/>
              </a:rPr>
              <a:t>SỰ ĐỔI MÀU CỦA BẮP CẢI TÍM</a:t>
            </a:r>
          </a:p>
        </p:txBody>
      </p:sp>
      <p:pic>
        <p:nvPicPr>
          <p:cNvPr id="5" name="Picture 21" descr="j023213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87082">
            <a:off x="381000" y="4495800"/>
            <a:ext cx="2057400" cy="196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7737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3303848"/>
              </p:ext>
            </p:extLst>
          </p:nvPr>
        </p:nvGraphicFramePr>
        <p:xfrm>
          <a:off x="1" y="0"/>
          <a:ext cx="9143998" cy="6858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43020"/>
                <a:gridCol w="2343020"/>
                <a:gridCol w="2177142"/>
                <a:gridCol w="2280816"/>
              </a:tblGrid>
              <a:tr h="3818958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Nước</a:t>
                      </a:r>
                      <a:endParaRPr lang="en-US" sz="28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Chanh</a:t>
                      </a:r>
                      <a:endParaRPr lang="en-US" sz="28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 </a:t>
                      </a:r>
                      <a:r>
                        <a:rPr lang="en-US" sz="2400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Xà</a:t>
                      </a:r>
                      <a:r>
                        <a:rPr lang="en-US" sz="24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bông</a:t>
                      </a:r>
                      <a:endParaRPr lang="en-US" sz="24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03904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Nước</a:t>
                      </a:r>
                      <a:r>
                        <a:rPr lang="en-US" sz="20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bắp</a:t>
                      </a:r>
                      <a:r>
                        <a:rPr lang="en-US" sz="20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cải</a:t>
                      </a:r>
                      <a:r>
                        <a:rPr lang="en-US" sz="20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tím</a:t>
                      </a:r>
                      <a:endParaRPr lang="en-US" sz="20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9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205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60" t="15056" r="21442" b="6668"/>
          <a:stretch>
            <a:fillRect/>
          </a:stretch>
        </p:blipFill>
        <p:spPr bwMode="auto">
          <a:xfrm>
            <a:off x="2895600" y="1646414"/>
            <a:ext cx="1382351" cy="1742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50" t="5000" r="20250" b="3999"/>
          <a:stretch>
            <a:fillRect/>
          </a:stretch>
        </p:blipFill>
        <p:spPr bwMode="auto">
          <a:xfrm>
            <a:off x="7391400" y="1606011"/>
            <a:ext cx="1371600" cy="1670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72" t="2849" r="23718" b="5983"/>
          <a:stretch/>
        </p:blipFill>
        <p:spPr bwMode="auto">
          <a:xfrm>
            <a:off x="4881563" y="1646414"/>
            <a:ext cx="1744662" cy="1630186"/>
          </a:xfrm>
          <a:prstGeom prst="ellipse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39" r="24403"/>
          <a:stretch/>
        </p:blipFill>
        <p:spPr bwMode="auto">
          <a:xfrm>
            <a:off x="533400" y="4876800"/>
            <a:ext cx="1219200" cy="1752600"/>
          </a:xfrm>
          <a:prstGeom prst="ellipse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0" y="0"/>
            <a:ext cx="2286000" cy="381000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8" descr="questionmark2_w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6719" y="4495800"/>
            <a:ext cx="880450" cy="1467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8" descr="questionmark2_w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669" y="4495799"/>
            <a:ext cx="880450" cy="1467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8" descr="questionmark2_w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4468090"/>
            <a:ext cx="880450" cy="1467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1889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278</Words>
  <Application>Microsoft Office PowerPoint</Application>
  <PresentationFormat>On-screen Show (4:3)</PresentationFormat>
  <Paragraphs>95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hp</cp:lastModifiedBy>
  <cp:revision>22</cp:revision>
  <dcterms:created xsi:type="dcterms:W3CDTF">2016-12-20T13:39:57Z</dcterms:created>
  <dcterms:modified xsi:type="dcterms:W3CDTF">2020-04-29T12:44:02Z</dcterms:modified>
</cp:coreProperties>
</file>